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0"/>
  </p:notesMasterIdLst>
  <p:sldIdLst>
    <p:sldId id="256" r:id="rId5"/>
    <p:sldId id="260" r:id="rId6"/>
    <p:sldId id="257" r:id="rId7"/>
    <p:sldId id="276" r:id="rId8"/>
    <p:sldId id="277" r:id="rId9"/>
    <p:sldId id="278" r:id="rId10"/>
    <p:sldId id="273" r:id="rId11"/>
    <p:sldId id="274" r:id="rId12"/>
    <p:sldId id="275" r:id="rId13"/>
    <p:sldId id="269" r:id="rId14"/>
    <p:sldId id="258" r:id="rId15"/>
    <p:sldId id="263" r:id="rId16"/>
    <p:sldId id="264" r:id="rId17"/>
    <p:sldId id="267" r:id="rId18"/>
    <p:sldId id="266" r:id="rId19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35"/>
    <p:restoredTop sz="88571" autoAdjust="0"/>
  </p:normalViewPr>
  <p:slideViewPr>
    <p:cSldViewPr snapToGrid="0" snapToObjects="1">
      <p:cViewPr>
        <p:scale>
          <a:sx n="115" d="100"/>
          <a:sy n="115" d="100"/>
        </p:scale>
        <p:origin x="-66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8E7A2F-6177-473E-B135-A25E7E435E45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B32527-5FD4-4485-B459-581F1546577E}">
      <dgm:prSet phldrT="[Text]" custT="1"/>
      <dgm:spPr/>
      <dgm:t>
        <a:bodyPr/>
        <a:lstStyle/>
        <a:p>
          <a:r>
            <a:rPr lang="es-US" sz="6000" baseline="0" dirty="0"/>
            <a:t>IJLS de 2017</a:t>
          </a:r>
          <a:endParaRPr lang="en-US" sz="6000" dirty="0"/>
        </a:p>
      </dgm:t>
    </dgm:pt>
    <dgm:pt modelId="{FC0E29A7-6003-49A1-A4D5-729B6FE1D22B}" type="parTrans" cxnId="{71A7DC8A-B4C4-41A2-BC63-C7BA45A5498A}">
      <dgm:prSet/>
      <dgm:spPr/>
      <dgm:t>
        <a:bodyPr/>
        <a:lstStyle/>
        <a:p>
          <a:endParaRPr lang="en-US"/>
        </a:p>
      </dgm:t>
    </dgm:pt>
    <dgm:pt modelId="{A1DD3550-7D69-4289-BDAA-2D296AAF0D10}" type="sibTrans" cxnId="{71A7DC8A-B4C4-41A2-BC63-C7BA45A5498A}">
      <dgm:prSet/>
      <dgm:spPr/>
      <dgm:t>
        <a:bodyPr/>
        <a:lstStyle/>
        <a:p>
          <a:endParaRPr lang="en-US"/>
        </a:p>
      </dgm:t>
    </dgm:pt>
    <dgm:pt modelId="{646A7291-B9D9-4D32-A6EC-41A28FEC6681}">
      <dgm:prSet phldrT="[Text]"/>
      <dgm:spPr/>
      <dgm:t>
        <a:bodyPr/>
        <a:lstStyle/>
        <a:p>
          <a:r>
            <a:rPr lang="es-US" baseline="0" dirty="0"/>
            <a:t>No permitía la defensa en caso de deportación</a:t>
          </a:r>
          <a:endParaRPr lang="en-US" dirty="0"/>
        </a:p>
      </dgm:t>
    </dgm:pt>
    <dgm:pt modelId="{2C3BB501-1D3B-4907-87B0-F09441CABF19}" type="parTrans" cxnId="{380B8808-A604-4ECF-97E8-9D4B8398E0EE}">
      <dgm:prSet/>
      <dgm:spPr/>
      <dgm:t>
        <a:bodyPr/>
        <a:lstStyle/>
        <a:p>
          <a:endParaRPr lang="en-US"/>
        </a:p>
      </dgm:t>
    </dgm:pt>
    <dgm:pt modelId="{66562A50-F6BC-4DF1-9DFD-278ED9896ECC}" type="sibTrans" cxnId="{380B8808-A604-4ECF-97E8-9D4B8398E0EE}">
      <dgm:prSet/>
      <dgm:spPr/>
      <dgm:t>
        <a:bodyPr/>
        <a:lstStyle/>
        <a:p>
          <a:endParaRPr lang="en-US"/>
        </a:p>
      </dgm:t>
    </dgm:pt>
    <dgm:pt modelId="{328AE09C-081D-42F3-9EA7-9E059C3345FF}">
      <dgm:prSet phldrT="[Text]"/>
      <dgm:spPr/>
      <dgm:t>
        <a:bodyPr/>
        <a:lstStyle/>
        <a:p>
          <a:r>
            <a:rPr lang="es-US" baseline="0" dirty="0"/>
            <a:t>Permitía que los fondos de IJLS apoyaran la capacitación u orientación para abogados desinteresados </a:t>
          </a:r>
          <a:endParaRPr lang="en-US" dirty="0"/>
        </a:p>
      </dgm:t>
    </dgm:pt>
    <dgm:pt modelId="{50B47164-4573-466D-8755-511B23115BD1}" type="parTrans" cxnId="{009FCC0E-7830-4162-A9B4-90645B421EA4}">
      <dgm:prSet/>
      <dgm:spPr/>
      <dgm:t>
        <a:bodyPr/>
        <a:lstStyle/>
        <a:p>
          <a:endParaRPr lang="en-US"/>
        </a:p>
      </dgm:t>
    </dgm:pt>
    <dgm:pt modelId="{311D8910-799F-4A9F-BADE-34D2EFD913CA}" type="sibTrans" cxnId="{009FCC0E-7830-4162-A9B4-90645B421EA4}">
      <dgm:prSet/>
      <dgm:spPr/>
      <dgm:t>
        <a:bodyPr/>
        <a:lstStyle/>
        <a:p>
          <a:endParaRPr lang="en-US"/>
        </a:p>
      </dgm:t>
    </dgm:pt>
    <dgm:pt modelId="{CB59179B-923D-4CD8-A319-CB0441D027EB}">
      <dgm:prSet phldrT="[Text]" custT="1"/>
      <dgm:spPr/>
      <dgm:t>
        <a:bodyPr/>
        <a:lstStyle/>
        <a:p>
          <a:r>
            <a:rPr lang="es-US" sz="6000" baseline="0" dirty="0"/>
            <a:t>IJLS de 2018</a:t>
          </a:r>
          <a:endParaRPr lang="en-US" sz="6000" dirty="0"/>
        </a:p>
      </dgm:t>
    </dgm:pt>
    <dgm:pt modelId="{3F9CF74D-2909-4A4B-9205-BE00DB3DEF11}" type="parTrans" cxnId="{7A1BDFC1-3237-493E-9F37-B5E9F9FB4844}">
      <dgm:prSet/>
      <dgm:spPr/>
      <dgm:t>
        <a:bodyPr/>
        <a:lstStyle/>
        <a:p>
          <a:endParaRPr lang="en-US"/>
        </a:p>
      </dgm:t>
    </dgm:pt>
    <dgm:pt modelId="{DB510315-863C-42F4-A8BB-570A1F409097}" type="sibTrans" cxnId="{7A1BDFC1-3237-493E-9F37-B5E9F9FB4844}">
      <dgm:prSet/>
      <dgm:spPr/>
      <dgm:t>
        <a:bodyPr/>
        <a:lstStyle/>
        <a:p>
          <a:endParaRPr lang="en-US"/>
        </a:p>
      </dgm:t>
    </dgm:pt>
    <dgm:pt modelId="{1F3FC1FF-1EAF-41E6-97BB-4857DA90BFA6}">
      <dgm:prSet phldrT="[Text]"/>
      <dgm:spPr/>
      <dgm:t>
        <a:bodyPr/>
        <a:lstStyle/>
        <a:p>
          <a:r>
            <a:rPr lang="es-US" baseline="0" dirty="0"/>
            <a:t>Permite la representación de jóvenes en proceso de deportación, pero que al momento no </a:t>
          </a:r>
          <a:r>
            <a:rPr lang="es-US" baseline="0" dirty="0" smtClean="0"/>
            <a:t>están detenidos</a:t>
          </a:r>
          <a:endParaRPr lang="en-US" dirty="0"/>
        </a:p>
      </dgm:t>
    </dgm:pt>
    <dgm:pt modelId="{22EBAEDB-57FF-4F9D-8730-6C8D9053684C}" type="parTrans" cxnId="{E746D9A2-A62B-4103-9487-C807641652F5}">
      <dgm:prSet/>
      <dgm:spPr/>
      <dgm:t>
        <a:bodyPr/>
        <a:lstStyle/>
        <a:p>
          <a:endParaRPr lang="en-US"/>
        </a:p>
      </dgm:t>
    </dgm:pt>
    <dgm:pt modelId="{E75372C4-FD50-4467-BD11-2B4A3FAAA396}" type="sibTrans" cxnId="{E746D9A2-A62B-4103-9487-C807641652F5}">
      <dgm:prSet/>
      <dgm:spPr/>
      <dgm:t>
        <a:bodyPr/>
        <a:lstStyle/>
        <a:p>
          <a:endParaRPr lang="en-US"/>
        </a:p>
      </dgm:t>
    </dgm:pt>
    <dgm:pt modelId="{64EB143F-B3D8-46DB-89CC-69CD62FF0338}">
      <dgm:prSet phldrT="[Text]"/>
      <dgm:spPr/>
      <dgm:t>
        <a:bodyPr/>
        <a:lstStyle/>
        <a:p>
          <a:r>
            <a:rPr lang="es-US" baseline="0" dirty="0" smtClean="0"/>
            <a:t>Lista de abogados que no cobran por sus servicios que están capacitados, como </a:t>
          </a:r>
          <a:r>
            <a:rPr lang="es-US" baseline="0" dirty="0"/>
            <a:t>un objetivo explícito</a:t>
          </a:r>
          <a:endParaRPr lang="en-US" dirty="0"/>
        </a:p>
      </dgm:t>
    </dgm:pt>
    <dgm:pt modelId="{03600F37-3074-4959-AEDA-450CE84E825B}" type="parTrans" cxnId="{270B66DD-0C1F-476C-87FD-3B99634A5AD0}">
      <dgm:prSet/>
      <dgm:spPr/>
      <dgm:t>
        <a:bodyPr/>
        <a:lstStyle/>
        <a:p>
          <a:endParaRPr lang="en-US"/>
        </a:p>
      </dgm:t>
    </dgm:pt>
    <dgm:pt modelId="{251737AB-11AE-43C9-91E2-07E97C31B9DB}" type="sibTrans" cxnId="{270B66DD-0C1F-476C-87FD-3B99634A5AD0}">
      <dgm:prSet/>
      <dgm:spPr/>
      <dgm:t>
        <a:bodyPr/>
        <a:lstStyle/>
        <a:p>
          <a:endParaRPr lang="en-US"/>
        </a:p>
      </dgm:t>
    </dgm:pt>
    <dgm:pt modelId="{EC6A9790-A461-4B02-872B-1383DB25AFE6}" type="pres">
      <dgm:prSet presAssocID="{858E7A2F-6177-473E-B135-A25E7E435E45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F482424-5E46-4087-BD32-67262763C42C}" type="pres">
      <dgm:prSet presAssocID="{C8B32527-5FD4-4485-B459-581F1546577E}" presName="root" presStyleCnt="0">
        <dgm:presLayoutVars>
          <dgm:chMax/>
          <dgm:chPref/>
        </dgm:presLayoutVars>
      </dgm:prSet>
      <dgm:spPr/>
    </dgm:pt>
    <dgm:pt modelId="{4AC985E8-1582-4CAE-B58E-867E544983B1}" type="pres">
      <dgm:prSet presAssocID="{C8B32527-5FD4-4485-B459-581F1546577E}" presName="rootComposite" presStyleCnt="0">
        <dgm:presLayoutVars/>
      </dgm:prSet>
      <dgm:spPr/>
    </dgm:pt>
    <dgm:pt modelId="{6A44E780-64F1-4851-BBF7-856904DBA751}" type="pres">
      <dgm:prSet presAssocID="{C8B32527-5FD4-4485-B459-581F1546577E}" presName="ParentAccent" presStyleLbl="alignNode1" presStyleIdx="0" presStyleCnt="2"/>
      <dgm:spPr/>
    </dgm:pt>
    <dgm:pt modelId="{36A34928-57AD-4D69-9CF0-C53E7E3B0390}" type="pres">
      <dgm:prSet presAssocID="{C8B32527-5FD4-4485-B459-581F1546577E}" presName="ParentSmallAccent" presStyleLbl="fgAcc1" presStyleIdx="0" presStyleCnt="2" custLinFactY="100000" custLinFactNeighborX="-1456" custLinFactNeighborY="137634"/>
      <dgm:spPr/>
    </dgm:pt>
    <dgm:pt modelId="{0082BC11-C8E2-4037-881C-D32E99A80C14}" type="pres">
      <dgm:prSet presAssocID="{C8B32527-5FD4-4485-B459-581F1546577E}" presName="Parent" presStyleLbl="revTx" presStyleIdx="0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C8DAB-4613-4610-83DF-B0E57EE4D763}" type="pres">
      <dgm:prSet presAssocID="{C8B32527-5FD4-4485-B459-581F1546577E}" presName="childShape" presStyleCnt="0">
        <dgm:presLayoutVars>
          <dgm:chMax val="0"/>
          <dgm:chPref val="0"/>
        </dgm:presLayoutVars>
      </dgm:prSet>
      <dgm:spPr/>
    </dgm:pt>
    <dgm:pt modelId="{D0A4EADB-FA3F-4EA1-B76E-92F3074EA763}" type="pres">
      <dgm:prSet presAssocID="{646A7291-B9D9-4D32-A6EC-41A28FEC6681}" presName="childComposite" presStyleCnt="0">
        <dgm:presLayoutVars>
          <dgm:chMax val="0"/>
          <dgm:chPref val="0"/>
        </dgm:presLayoutVars>
      </dgm:prSet>
      <dgm:spPr/>
    </dgm:pt>
    <dgm:pt modelId="{93E9E772-0396-4DA8-8E69-BFC4B96CCACD}" type="pres">
      <dgm:prSet presAssocID="{646A7291-B9D9-4D32-A6EC-41A28FEC6681}" presName="ChildAccent" presStyleLbl="solidFgAcc1" presStyleIdx="0" presStyleCnt="4" custLinFactNeighborX="-1456" custLinFactNeighborY="4850"/>
      <dgm:spPr/>
    </dgm:pt>
    <dgm:pt modelId="{150625F0-11B1-4A73-9B6A-72AEF4C0A9E4}" type="pres">
      <dgm:prSet presAssocID="{646A7291-B9D9-4D32-A6EC-41A28FEC6681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576D6-BC20-41D4-959F-271838EA7148}" type="pres">
      <dgm:prSet presAssocID="{328AE09C-081D-42F3-9EA7-9E059C3345FF}" presName="childComposite" presStyleCnt="0">
        <dgm:presLayoutVars>
          <dgm:chMax val="0"/>
          <dgm:chPref val="0"/>
        </dgm:presLayoutVars>
      </dgm:prSet>
      <dgm:spPr/>
    </dgm:pt>
    <dgm:pt modelId="{001E8F99-BF73-4780-875E-0EE985ED79AB}" type="pres">
      <dgm:prSet presAssocID="{328AE09C-081D-42F3-9EA7-9E059C3345FF}" presName="ChildAccent" presStyleLbl="solidFgAcc1" presStyleIdx="1" presStyleCnt="4"/>
      <dgm:spPr/>
    </dgm:pt>
    <dgm:pt modelId="{3457C94E-E6A8-404B-BB1A-E053EC6ADE01}" type="pres">
      <dgm:prSet presAssocID="{328AE09C-081D-42F3-9EA7-9E059C3345FF}" presName="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4E8CB-FD68-425C-A5F4-CFDEF7C11F1D}" type="pres">
      <dgm:prSet presAssocID="{CB59179B-923D-4CD8-A319-CB0441D027EB}" presName="root" presStyleCnt="0">
        <dgm:presLayoutVars>
          <dgm:chMax/>
          <dgm:chPref/>
        </dgm:presLayoutVars>
      </dgm:prSet>
      <dgm:spPr/>
    </dgm:pt>
    <dgm:pt modelId="{C368E9F6-73F1-44CA-9783-F301C40A3D81}" type="pres">
      <dgm:prSet presAssocID="{CB59179B-923D-4CD8-A319-CB0441D027EB}" presName="rootComposite" presStyleCnt="0">
        <dgm:presLayoutVars/>
      </dgm:prSet>
      <dgm:spPr/>
    </dgm:pt>
    <dgm:pt modelId="{2E212E8B-3D31-4FEE-B61C-62B1AC9E7B43}" type="pres">
      <dgm:prSet presAssocID="{CB59179B-923D-4CD8-A319-CB0441D027EB}" presName="ParentAccent" presStyleLbl="alignNode1" presStyleIdx="1" presStyleCnt="2"/>
      <dgm:spPr/>
    </dgm:pt>
    <dgm:pt modelId="{54A99D65-04B2-4CD9-8963-56B9A19C7DF1}" type="pres">
      <dgm:prSet presAssocID="{CB59179B-923D-4CD8-A319-CB0441D027EB}" presName="ParentSmallAccent" presStyleLbl="fgAcc1" presStyleIdx="1" presStyleCnt="2" custLinFactY="100000" custLinFactNeighborY="135209"/>
      <dgm:spPr/>
    </dgm:pt>
    <dgm:pt modelId="{FFDB522E-5DEE-4D61-87F0-E14E19B33B5E}" type="pres">
      <dgm:prSet presAssocID="{CB59179B-923D-4CD8-A319-CB0441D027EB}" presName="Parent" presStyleLbl="revTx" presStyleIdx="3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E34E9-C232-40AB-B639-91CAE3155A65}" type="pres">
      <dgm:prSet presAssocID="{CB59179B-923D-4CD8-A319-CB0441D027EB}" presName="childShape" presStyleCnt="0">
        <dgm:presLayoutVars>
          <dgm:chMax val="0"/>
          <dgm:chPref val="0"/>
        </dgm:presLayoutVars>
      </dgm:prSet>
      <dgm:spPr/>
    </dgm:pt>
    <dgm:pt modelId="{36E436F7-2D4B-4F91-94DE-20B998494EDF}" type="pres">
      <dgm:prSet presAssocID="{1F3FC1FF-1EAF-41E6-97BB-4857DA90BFA6}" presName="childComposite" presStyleCnt="0">
        <dgm:presLayoutVars>
          <dgm:chMax val="0"/>
          <dgm:chPref val="0"/>
        </dgm:presLayoutVars>
      </dgm:prSet>
      <dgm:spPr/>
    </dgm:pt>
    <dgm:pt modelId="{E0330D3B-965F-4775-806D-46233E6D500A}" type="pres">
      <dgm:prSet presAssocID="{1F3FC1FF-1EAF-41E6-97BB-4857DA90BFA6}" presName="ChildAccent" presStyleLbl="solidFgAcc1" presStyleIdx="2" presStyleCnt="4"/>
      <dgm:spPr/>
    </dgm:pt>
    <dgm:pt modelId="{458D8712-A425-4528-A152-F96B2E871B5C}" type="pres">
      <dgm:prSet presAssocID="{1F3FC1FF-1EAF-41E6-97BB-4857DA90BFA6}" presName="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BE19B5-7B9A-40F0-8280-F725BCE09697}" type="pres">
      <dgm:prSet presAssocID="{64EB143F-B3D8-46DB-89CC-69CD62FF0338}" presName="childComposite" presStyleCnt="0">
        <dgm:presLayoutVars>
          <dgm:chMax val="0"/>
          <dgm:chPref val="0"/>
        </dgm:presLayoutVars>
      </dgm:prSet>
      <dgm:spPr/>
    </dgm:pt>
    <dgm:pt modelId="{80BDD78C-9BA9-4325-BF49-512EB18C781F}" type="pres">
      <dgm:prSet presAssocID="{64EB143F-B3D8-46DB-89CC-69CD62FF0338}" presName="ChildAccent" presStyleLbl="solidFgAcc1" presStyleIdx="3" presStyleCnt="4"/>
      <dgm:spPr/>
    </dgm:pt>
    <dgm:pt modelId="{6CE8F066-3DC3-4548-80A4-12F8B95CA568}" type="pres">
      <dgm:prSet presAssocID="{64EB143F-B3D8-46DB-89CC-69CD62FF0338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623E84-C6F9-4345-A2C0-FF2D22EBCB50}" type="presOf" srcId="{858E7A2F-6177-473E-B135-A25E7E435E45}" destId="{EC6A9790-A461-4B02-872B-1383DB25AFE6}" srcOrd="0" destOrd="0" presId="urn:microsoft.com/office/officeart/2008/layout/SquareAccentList"/>
    <dgm:cxn modelId="{270B66DD-0C1F-476C-87FD-3B99634A5AD0}" srcId="{CB59179B-923D-4CD8-A319-CB0441D027EB}" destId="{64EB143F-B3D8-46DB-89CC-69CD62FF0338}" srcOrd="1" destOrd="0" parTransId="{03600F37-3074-4959-AEDA-450CE84E825B}" sibTransId="{251737AB-11AE-43C9-91E2-07E97C31B9DB}"/>
    <dgm:cxn modelId="{E746D9A2-A62B-4103-9487-C807641652F5}" srcId="{CB59179B-923D-4CD8-A319-CB0441D027EB}" destId="{1F3FC1FF-1EAF-41E6-97BB-4857DA90BFA6}" srcOrd="0" destOrd="0" parTransId="{22EBAEDB-57FF-4F9D-8730-6C8D9053684C}" sibTransId="{E75372C4-FD50-4467-BD11-2B4A3FAAA396}"/>
    <dgm:cxn modelId="{F39A9938-315C-42E7-B5A7-C0203C787124}" type="presOf" srcId="{328AE09C-081D-42F3-9EA7-9E059C3345FF}" destId="{3457C94E-E6A8-404B-BB1A-E053EC6ADE01}" srcOrd="0" destOrd="0" presId="urn:microsoft.com/office/officeart/2008/layout/SquareAccentList"/>
    <dgm:cxn modelId="{1A33C59E-42E9-4F3C-9467-36AAAE0F79DD}" type="presOf" srcId="{C8B32527-5FD4-4485-B459-581F1546577E}" destId="{0082BC11-C8E2-4037-881C-D32E99A80C14}" srcOrd="0" destOrd="0" presId="urn:microsoft.com/office/officeart/2008/layout/SquareAccentList"/>
    <dgm:cxn modelId="{380B8808-A604-4ECF-97E8-9D4B8398E0EE}" srcId="{C8B32527-5FD4-4485-B459-581F1546577E}" destId="{646A7291-B9D9-4D32-A6EC-41A28FEC6681}" srcOrd="0" destOrd="0" parTransId="{2C3BB501-1D3B-4907-87B0-F09441CABF19}" sibTransId="{66562A50-F6BC-4DF1-9DFD-278ED9896ECC}"/>
    <dgm:cxn modelId="{71A7DC8A-B4C4-41A2-BC63-C7BA45A5498A}" srcId="{858E7A2F-6177-473E-B135-A25E7E435E45}" destId="{C8B32527-5FD4-4485-B459-581F1546577E}" srcOrd="0" destOrd="0" parTransId="{FC0E29A7-6003-49A1-A4D5-729B6FE1D22B}" sibTransId="{A1DD3550-7D69-4289-BDAA-2D296AAF0D10}"/>
    <dgm:cxn modelId="{C5ED7B26-A9B2-4D26-886F-00F4E025CC6F}" type="presOf" srcId="{64EB143F-B3D8-46DB-89CC-69CD62FF0338}" destId="{6CE8F066-3DC3-4548-80A4-12F8B95CA568}" srcOrd="0" destOrd="0" presId="urn:microsoft.com/office/officeart/2008/layout/SquareAccentList"/>
    <dgm:cxn modelId="{E9B52E0C-24BD-4A56-8B5D-E8C981177595}" type="presOf" srcId="{CB59179B-923D-4CD8-A319-CB0441D027EB}" destId="{FFDB522E-5DEE-4D61-87F0-E14E19B33B5E}" srcOrd="0" destOrd="0" presId="urn:microsoft.com/office/officeart/2008/layout/SquareAccentList"/>
    <dgm:cxn modelId="{009FCC0E-7830-4162-A9B4-90645B421EA4}" srcId="{C8B32527-5FD4-4485-B459-581F1546577E}" destId="{328AE09C-081D-42F3-9EA7-9E059C3345FF}" srcOrd="1" destOrd="0" parTransId="{50B47164-4573-466D-8755-511B23115BD1}" sibTransId="{311D8910-799F-4A9F-BADE-34D2EFD913CA}"/>
    <dgm:cxn modelId="{E3683EB8-AA41-4189-9D38-4DD0A150C893}" type="presOf" srcId="{646A7291-B9D9-4D32-A6EC-41A28FEC6681}" destId="{150625F0-11B1-4A73-9B6A-72AEF4C0A9E4}" srcOrd="0" destOrd="0" presId="urn:microsoft.com/office/officeart/2008/layout/SquareAccentList"/>
    <dgm:cxn modelId="{57DA8E11-4C52-4D33-AACF-7ADBB95A545C}" type="presOf" srcId="{1F3FC1FF-1EAF-41E6-97BB-4857DA90BFA6}" destId="{458D8712-A425-4528-A152-F96B2E871B5C}" srcOrd="0" destOrd="0" presId="urn:microsoft.com/office/officeart/2008/layout/SquareAccentList"/>
    <dgm:cxn modelId="{7A1BDFC1-3237-493E-9F37-B5E9F9FB4844}" srcId="{858E7A2F-6177-473E-B135-A25E7E435E45}" destId="{CB59179B-923D-4CD8-A319-CB0441D027EB}" srcOrd="1" destOrd="0" parTransId="{3F9CF74D-2909-4A4B-9205-BE00DB3DEF11}" sibTransId="{DB510315-863C-42F4-A8BB-570A1F409097}"/>
    <dgm:cxn modelId="{AB4B6C52-18FD-4C0E-AAA0-725C1FEAE6C8}" type="presParOf" srcId="{EC6A9790-A461-4B02-872B-1383DB25AFE6}" destId="{EF482424-5E46-4087-BD32-67262763C42C}" srcOrd="0" destOrd="0" presId="urn:microsoft.com/office/officeart/2008/layout/SquareAccentList"/>
    <dgm:cxn modelId="{D08DDCB5-59D3-43B3-8192-C1D682BFEEBC}" type="presParOf" srcId="{EF482424-5E46-4087-BD32-67262763C42C}" destId="{4AC985E8-1582-4CAE-B58E-867E544983B1}" srcOrd="0" destOrd="0" presId="urn:microsoft.com/office/officeart/2008/layout/SquareAccentList"/>
    <dgm:cxn modelId="{1B92D004-B7CE-410A-84C6-1F0CCB9685A1}" type="presParOf" srcId="{4AC985E8-1582-4CAE-B58E-867E544983B1}" destId="{6A44E780-64F1-4851-BBF7-856904DBA751}" srcOrd="0" destOrd="0" presId="urn:microsoft.com/office/officeart/2008/layout/SquareAccentList"/>
    <dgm:cxn modelId="{5FF625B3-7DF6-40FA-8170-652FE9F96D74}" type="presParOf" srcId="{4AC985E8-1582-4CAE-B58E-867E544983B1}" destId="{36A34928-57AD-4D69-9CF0-C53E7E3B0390}" srcOrd="1" destOrd="0" presId="urn:microsoft.com/office/officeart/2008/layout/SquareAccentList"/>
    <dgm:cxn modelId="{C8AFE0E5-09B2-473C-A1EC-03197E6A1676}" type="presParOf" srcId="{4AC985E8-1582-4CAE-B58E-867E544983B1}" destId="{0082BC11-C8E2-4037-881C-D32E99A80C14}" srcOrd="2" destOrd="0" presId="urn:microsoft.com/office/officeart/2008/layout/SquareAccentList"/>
    <dgm:cxn modelId="{3CD1DCB9-44DA-490C-B5AD-765FBD6E6D0A}" type="presParOf" srcId="{EF482424-5E46-4087-BD32-67262763C42C}" destId="{CA6C8DAB-4613-4610-83DF-B0E57EE4D763}" srcOrd="1" destOrd="0" presId="urn:microsoft.com/office/officeart/2008/layout/SquareAccentList"/>
    <dgm:cxn modelId="{ED11631B-F6E5-4EF8-831B-98AB615F1F2B}" type="presParOf" srcId="{CA6C8DAB-4613-4610-83DF-B0E57EE4D763}" destId="{D0A4EADB-FA3F-4EA1-B76E-92F3074EA763}" srcOrd="0" destOrd="0" presId="urn:microsoft.com/office/officeart/2008/layout/SquareAccentList"/>
    <dgm:cxn modelId="{4DE5EF3C-3573-4595-8962-E0A624BAAC8A}" type="presParOf" srcId="{D0A4EADB-FA3F-4EA1-B76E-92F3074EA763}" destId="{93E9E772-0396-4DA8-8E69-BFC4B96CCACD}" srcOrd="0" destOrd="0" presId="urn:microsoft.com/office/officeart/2008/layout/SquareAccentList"/>
    <dgm:cxn modelId="{178ACEF6-EC86-4BA6-93FF-A55F5C8151ED}" type="presParOf" srcId="{D0A4EADB-FA3F-4EA1-B76E-92F3074EA763}" destId="{150625F0-11B1-4A73-9B6A-72AEF4C0A9E4}" srcOrd="1" destOrd="0" presId="urn:microsoft.com/office/officeart/2008/layout/SquareAccentList"/>
    <dgm:cxn modelId="{4073670A-BF4F-4353-982C-C0611A8A874A}" type="presParOf" srcId="{CA6C8DAB-4613-4610-83DF-B0E57EE4D763}" destId="{F63576D6-BC20-41D4-959F-271838EA7148}" srcOrd="1" destOrd="0" presId="urn:microsoft.com/office/officeart/2008/layout/SquareAccentList"/>
    <dgm:cxn modelId="{C96E4327-3B58-4FCD-A047-EA14DD05716D}" type="presParOf" srcId="{F63576D6-BC20-41D4-959F-271838EA7148}" destId="{001E8F99-BF73-4780-875E-0EE985ED79AB}" srcOrd="0" destOrd="0" presId="urn:microsoft.com/office/officeart/2008/layout/SquareAccentList"/>
    <dgm:cxn modelId="{2ABB6BC5-7B6B-4A54-AB5B-E4F3268AE73D}" type="presParOf" srcId="{F63576D6-BC20-41D4-959F-271838EA7148}" destId="{3457C94E-E6A8-404B-BB1A-E053EC6ADE01}" srcOrd="1" destOrd="0" presId="urn:microsoft.com/office/officeart/2008/layout/SquareAccentList"/>
    <dgm:cxn modelId="{97410C23-0B7B-4073-973A-C512554889CE}" type="presParOf" srcId="{EC6A9790-A461-4B02-872B-1383DB25AFE6}" destId="{21B4E8CB-FD68-425C-A5F4-CFDEF7C11F1D}" srcOrd="1" destOrd="0" presId="urn:microsoft.com/office/officeart/2008/layout/SquareAccentList"/>
    <dgm:cxn modelId="{5B812886-963F-439B-B4BC-CD8376797D7F}" type="presParOf" srcId="{21B4E8CB-FD68-425C-A5F4-CFDEF7C11F1D}" destId="{C368E9F6-73F1-44CA-9783-F301C40A3D81}" srcOrd="0" destOrd="0" presId="urn:microsoft.com/office/officeart/2008/layout/SquareAccentList"/>
    <dgm:cxn modelId="{38059170-5EFA-47A1-B557-06C51D68C3B1}" type="presParOf" srcId="{C368E9F6-73F1-44CA-9783-F301C40A3D81}" destId="{2E212E8B-3D31-4FEE-B61C-62B1AC9E7B43}" srcOrd="0" destOrd="0" presId="urn:microsoft.com/office/officeart/2008/layout/SquareAccentList"/>
    <dgm:cxn modelId="{C06AD28C-79CD-499B-8828-BAA936318D89}" type="presParOf" srcId="{C368E9F6-73F1-44CA-9783-F301C40A3D81}" destId="{54A99D65-04B2-4CD9-8963-56B9A19C7DF1}" srcOrd="1" destOrd="0" presId="urn:microsoft.com/office/officeart/2008/layout/SquareAccentList"/>
    <dgm:cxn modelId="{5FCF4764-04E2-4A7B-BDBD-311A97F8AC5D}" type="presParOf" srcId="{C368E9F6-73F1-44CA-9783-F301C40A3D81}" destId="{FFDB522E-5DEE-4D61-87F0-E14E19B33B5E}" srcOrd="2" destOrd="0" presId="urn:microsoft.com/office/officeart/2008/layout/SquareAccentList"/>
    <dgm:cxn modelId="{FE15F1FE-E063-47DE-A996-427A0415AB26}" type="presParOf" srcId="{21B4E8CB-FD68-425C-A5F4-CFDEF7C11F1D}" destId="{E79E34E9-C232-40AB-B639-91CAE3155A65}" srcOrd="1" destOrd="0" presId="urn:microsoft.com/office/officeart/2008/layout/SquareAccentList"/>
    <dgm:cxn modelId="{D3F7AFD5-0B5D-4782-B387-DF780F212BA1}" type="presParOf" srcId="{E79E34E9-C232-40AB-B639-91CAE3155A65}" destId="{36E436F7-2D4B-4F91-94DE-20B998494EDF}" srcOrd="0" destOrd="0" presId="urn:microsoft.com/office/officeart/2008/layout/SquareAccentList"/>
    <dgm:cxn modelId="{C4D5E84E-B9C6-4ACD-89B2-9F310FD281E6}" type="presParOf" srcId="{36E436F7-2D4B-4F91-94DE-20B998494EDF}" destId="{E0330D3B-965F-4775-806D-46233E6D500A}" srcOrd="0" destOrd="0" presId="urn:microsoft.com/office/officeart/2008/layout/SquareAccentList"/>
    <dgm:cxn modelId="{338CB571-8F2E-4896-AFA4-F296248F4353}" type="presParOf" srcId="{36E436F7-2D4B-4F91-94DE-20B998494EDF}" destId="{458D8712-A425-4528-A152-F96B2E871B5C}" srcOrd="1" destOrd="0" presId="urn:microsoft.com/office/officeart/2008/layout/SquareAccentList"/>
    <dgm:cxn modelId="{71A6676C-074A-421F-B11D-93CC5954A2CF}" type="presParOf" srcId="{E79E34E9-C232-40AB-B639-91CAE3155A65}" destId="{71BE19B5-7B9A-40F0-8280-F725BCE09697}" srcOrd="1" destOrd="0" presId="urn:microsoft.com/office/officeart/2008/layout/SquareAccentList"/>
    <dgm:cxn modelId="{D4EFCF4A-F4D2-4BEF-9636-D124D5D8198B}" type="presParOf" srcId="{71BE19B5-7B9A-40F0-8280-F725BCE09697}" destId="{80BDD78C-9BA9-4325-BF49-512EB18C781F}" srcOrd="0" destOrd="0" presId="urn:microsoft.com/office/officeart/2008/layout/SquareAccentList"/>
    <dgm:cxn modelId="{95FDCCA6-E05C-4E42-BB78-AECB3D7341FA}" type="presParOf" srcId="{71BE19B5-7B9A-40F0-8280-F725BCE09697}" destId="{6CE8F066-3DC3-4548-80A4-12F8B95CA568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4E780-64F1-4851-BBF7-856904DBA751}">
      <dsp:nvSpPr>
        <dsp:cNvPr id="0" name=""/>
        <dsp:cNvSpPr/>
      </dsp:nvSpPr>
      <dsp:spPr>
        <a:xfrm>
          <a:off x="5720" y="1130055"/>
          <a:ext cx="5347004" cy="6290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34928-57AD-4D69-9CF0-C53E7E3B0390}">
      <dsp:nvSpPr>
        <dsp:cNvPr id="0" name=""/>
        <dsp:cNvSpPr/>
      </dsp:nvSpPr>
      <dsp:spPr>
        <a:xfrm>
          <a:off x="1" y="2299755"/>
          <a:ext cx="392810" cy="3928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82BC11-C8E2-4037-881C-D32E99A80C14}">
      <dsp:nvSpPr>
        <dsp:cNvPr id="0" name=""/>
        <dsp:cNvSpPr/>
      </dsp:nvSpPr>
      <dsp:spPr>
        <a:xfrm>
          <a:off x="5720" y="0"/>
          <a:ext cx="5347004" cy="113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76200" rIns="114300" bIns="762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6000" kern="1200" baseline="0" dirty="0"/>
            <a:t>IJLS de 2017</a:t>
          </a:r>
          <a:endParaRPr lang="en-US" sz="6000" kern="1200" dirty="0"/>
        </a:p>
      </dsp:txBody>
      <dsp:txXfrm>
        <a:off x="5720" y="0"/>
        <a:ext cx="5347004" cy="1130055"/>
      </dsp:txXfrm>
    </dsp:sp>
    <dsp:sp modelId="{93E9E772-0396-4DA8-8E69-BFC4B96CCACD}">
      <dsp:nvSpPr>
        <dsp:cNvPr id="0" name=""/>
        <dsp:cNvSpPr/>
      </dsp:nvSpPr>
      <dsp:spPr>
        <a:xfrm>
          <a:off x="1" y="2300983"/>
          <a:ext cx="392800" cy="392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0625F0-11B1-4A73-9B6A-72AEF4C0A9E4}">
      <dsp:nvSpPr>
        <dsp:cNvPr id="0" name=""/>
        <dsp:cNvSpPr/>
      </dsp:nvSpPr>
      <dsp:spPr>
        <a:xfrm>
          <a:off x="380010" y="2020523"/>
          <a:ext cx="4972714" cy="915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600" kern="1200" baseline="0" dirty="0"/>
            <a:t>No permitía la defensa en caso de deportación</a:t>
          </a:r>
          <a:endParaRPr lang="en-US" sz="1600" kern="1200" dirty="0"/>
        </a:p>
      </dsp:txBody>
      <dsp:txXfrm>
        <a:off x="380010" y="2020523"/>
        <a:ext cx="4972714" cy="915619"/>
      </dsp:txXfrm>
    </dsp:sp>
    <dsp:sp modelId="{001E8F99-BF73-4780-875E-0EE985ED79AB}">
      <dsp:nvSpPr>
        <dsp:cNvPr id="0" name=""/>
        <dsp:cNvSpPr/>
      </dsp:nvSpPr>
      <dsp:spPr>
        <a:xfrm>
          <a:off x="5720" y="3197552"/>
          <a:ext cx="392800" cy="392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57C94E-E6A8-404B-BB1A-E053EC6ADE01}">
      <dsp:nvSpPr>
        <dsp:cNvPr id="0" name=""/>
        <dsp:cNvSpPr/>
      </dsp:nvSpPr>
      <dsp:spPr>
        <a:xfrm>
          <a:off x="380010" y="2936142"/>
          <a:ext cx="4972714" cy="915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600" kern="1200" baseline="0" dirty="0"/>
            <a:t>Permitía que los fondos de IJLS apoyaran la capacitación u orientación para abogados desinteresados </a:t>
          </a:r>
          <a:endParaRPr lang="en-US" sz="1600" kern="1200" dirty="0"/>
        </a:p>
      </dsp:txBody>
      <dsp:txXfrm>
        <a:off x="380010" y="2936142"/>
        <a:ext cx="4972714" cy="915619"/>
      </dsp:txXfrm>
    </dsp:sp>
    <dsp:sp modelId="{2E212E8B-3D31-4FEE-B61C-62B1AC9E7B43}">
      <dsp:nvSpPr>
        <dsp:cNvPr id="0" name=""/>
        <dsp:cNvSpPr/>
      </dsp:nvSpPr>
      <dsp:spPr>
        <a:xfrm>
          <a:off x="5620075" y="1130055"/>
          <a:ext cx="5347004" cy="6290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99D65-04B2-4CD9-8963-56B9A19C7DF1}">
      <dsp:nvSpPr>
        <dsp:cNvPr id="0" name=""/>
        <dsp:cNvSpPr/>
      </dsp:nvSpPr>
      <dsp:spPr>
        <a:xfrm>
          <a:off x="5620075" y="2290229"/>
          <a:ext cx="392810" cy="3928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DB522E-5DEE-4D61-87F0-E14E19B33B5E}">
      <dsp:nvSpPr>
        <dsp:cNvPr id="0" name=""/>
        <dsp:cNvSpPr/>
      </dsp:nvSpPr>
      <dsp:spPr>
        <a:xfrm>
          <a:off x="5620075" y="0"/>
          <a:ext cx="5347004" cy="113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76200" rIns="114300" bIns="762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6000" kern="1200" baseline="0" dirty="0"/>
            <a:t>IJLS de 2018</a:t>
          </a:r>
          <a:endParaRPr lang="en-US" sz="6000" kern="1200" dirty="0"/>
        </a:p>
      </dsp:txBody>
      <dsp:txXfrm>
        <a:off x="5620075" y="0"/>
        <a:ext cx="5347004" cy="1130055"/>
      </dsp:txXfrm>
    </dsp:sp>
    <dsp:sp modelId="{E0330D3B-965F-4775-806D-46233E6D500A}">
      <dsp:nvSpPr>
        <dsp:cNvPr id="0" name=""/>
        <dsp:cNvSpPr/>
      </dsp:nvSpPr>
      <dsp:spPr>
        <a:xfrm>
          <a:off x="5620075" y="2281933"/>
          <a:ext cx="392800" cy="392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8D8712-A425-4528-A152-F96B2E871B5C}">
      <dsp:nvSpPr>
        <dsp:cNvPr id="0" name=""/>
        <dsp:cNvSpPr/>
      </dsp:nvSpPr>
      <dsp:spPr>
        <a:xfrm>
          <a:off x="5994365" y="2020523"/>
          <a:ext cx="4972714" cy="915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600" kern="1200" baseline="0" dirty="0"/>
            <a:t>Permite la representación de jóvenes en proceso de deportación, pero que al momento no </a:t>
          </a:r>
          <a:r>
            <a:rPr lang="es-US" sz="1600" kern="1200" baseline="0" dirty="0" smtClean="0"/>
            <a:t>están detenidos</a:t>
          </a:r>
          <a:endParaRPr lang="en-US" sz="1600" kern="1200" dirty="0"/>
        </a:p>
      </dsp:txBody>
      <dsp:txXfrm>
        <a:off x="5994365" y="2020523"/>
        <a:ext cx="4972714" cy="915619"/>
      </dsp:txXfrm>
    </dsp:sp>
    <dsp:sp modelId="{80BDD78C-9BA9-4325-BF49-512EB18C781F}">
      <dsp:nvSpPr>
        <dsp:cNvPr id="0" name=""/>
        <dsp:cNvSpPr/>
      </dsp:nvSpPr>
      <dsp:spPr>
        <a:xfrm>
          <a:off x="5620075" y="3197552"/>
          <a:ext cx="392800" cy="392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E8F066-3DC3-4548-80A4-12F8B95CA568}">
      <dsp:nvSpPr>
        <dsp:cNvPr id="0" name=""/>
        <dsp:cNvSpPr/>
      </dsp:nvSpPr>
      <dsp:spPr>
        <a:xfrm>
          <a:off x="5994365" y="2936142"/>
          <a:ext cx="4972714" cy="915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600" kern="1200" baseline="0" dirty="0" smtClean="0"/>
            <a:t>Lista de abogados que no cobran por sus servicios que están capacitados, como </a:t>
          </a:r>
          <a:r>
            <a:rPr lang="es-US" sz="1600" kern="1200" baseline="0" dirty="0"/>
            <a:t>un objetivo explícito</a:t>
          </a:r>
          <a:endParaRPr lang="en-US" sz="1600" kern="1200" dirty="0"/>
        </a:p>
      </dsp:txBody>
      <dsp:txXfrm>
        <a:off x="5994365" y="2936142"/>
        <a:ext cx="4972714" cy="915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898D4-AECD-E248-B4EC-C91E11D7882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AE6B3-8A44-9447-BCD6-98207D59B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93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E6B3-8A44-9447-BCD6-98207D59B9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5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E6B3-8A44-9447-BCD6-98207D59B9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5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E6B3-8A44-9447-BCD6-98207D59B9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5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E6B3-8A44-9447-BCD6-98207D59B9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95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E6B3-8A44-9447-BCD6-98207D59B9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5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E6B3-8A44-9447-BCD6-98207D59B9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5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E6B3-8A44-9447-BCD6-98207D59B9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5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B661F5-BF9E-424A-BB4F-D68AEB0F2C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B920B1E-E5E3-CB43-BACE-BD20AEADC50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10816" cy="687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15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owerpoint Cover-02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210815" cy="685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974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F38D4-29C7-E345-8D0A-B0A110B6DEA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EA68A-8A56-5C4E-B0FA-DCD0FE14F2B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10816" cy="687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41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owerpoint Cover-02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210815" cy="685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04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60263"/>
            <a:ext cx="10363200" cy="21653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s-US" sz="5300" baseline="0" dirty="0">
                <a:solidFill>
                  <a:schemeClr val="bg1"/>
                </a:solidFill>
              </a:rPr>
              <a:t>Subvención a los Servicios Legales de Justicia para los Inmigrantes, 2018:</a:t>
            </a:r>
            <a:r>
              <a:rPr lang="en-US" sz="5300" dirty="0" smtClean="0">
                <a:solidFill>
                  <a:schemeClr val="bg1"/>
                </a:solidFill>
              </a:rPr>
              <a:t/>
            </a:r>
            <a:br>
              <a:rPr lang="en-US" sz="5300" dirty="0" smtClean="0">
                <a:solidFill>
                  <a:schemeClr val="bg1"/>
                </a:solidFill>
              </a:rPr>
            </a:b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5300" dirty="0" smtClean="0">
                <a:solidFill>
                  <a:schemeClr val="bg1"/>
                </a:solidFill>
              </a:rPr>
              <a:t/>
            </a:r>
            <a:br>
              <a:rPr lang="en-US" sz="5300" dirty="0" smtClean="0">
                <a:solidFill>
                  <a:schemeClr val="bg1"/>
                </a:solidFill>
              </a:rPr>
            </a:br>
            <a:r>
              <a:rPr lang="es-US" sz="5300" baseline="0" dirty="0" smtClean="0">
                <a:solidFill>
                  <a:schemeClr val="bg1"/>
                </a:solidFill>
              </a:rPr>
              <a:t>Reunión </a:t>
            </a:r>
            <a:r>
              <a:rPr lang="es-US" sz="5300" baseline="0" dirty="0">
                <a:solidFill>
                  <a:schemeClr val="bg1"/>
                </a:solidFill>
              </a:rPr>
              <a:t>de </a:t>
            </a:r>
            <a:r>
              <a:rPr lang="es-US" sz="5300" baseline="0" dirty="0" smtClean="0">
                <a:solidFill>
                  <a:schemeClr val="bg1"/>
                </a:solidFill>
              </a:rPr>
              <a:t>pre-licitadores</a:t>
            </a:r>
            <a:endParaRPr lang="en-US" sz="53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112" y="4889795"/>
            <a:ext cx="1690908" cy="170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40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baseline="0" dirty="0" smtClean="0">
                <a:solidFill>
                  <a:schemeClr val="bg1"/>
                </a:solidFill>
              </a:rPr>
              <a:t>Cómo inscribirse </a:t>
            </a:r>
            <a:r>
              <a:rPr lang="es-US" baseline="0" dirty="0">
                <a:solidFill>
                  <a:schemeClr val="bg1"/>
                </a:solidFill>
              </a:rPr>
              <a:t>en </a:t>
            </a:r>
            <a:r>
              <a:rPr lang="es-US" baseline="0" dirty="0" err="1">
                <a:solidFill>
                  <a:schemeClr val="bg1"/>
                </a:solidFill>
              </a:rPr>
              <a:t>ZoomGrants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078" y="1600200"/>
            <a:ext cx="86360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403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77" y="318882"/>
            <a:ext cx="11375923" cy="1143000"/>
          </a:xfrm>
        </p:spPr>
        <p:txBody>
          <a:bodyPr/>
          <a:lstStyle/>
          <a:p>
            <a:pPr algn="l"/>
            <a:r>
              <a:rPr lang="es-US" sz="3700" baseline="0" dirty="0">
                <a:solidFill>
                  <a:schemeClr val="bg1"/>
                </a:solidFill>
              </a:rPr>
              <a:t>Cómo presentar la solicitud a través de </a:t>
            </a:r>
            <a:r>
              <a:rPr lang="es-US" sz="3700" baseline="0" dirty="0" err="1">
                <a:solidFill>
                  <a:schemeClr val="bg1"/>
                </a:solidFill>
              </a:rPr>
              <a:t>ZoomGrants</a:t>
            </a:r>
            <a:endParaRPr lang="en-US" sz="37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1165861"/>
            <a:ext cx="10972800" cy="4525963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US" sz="3000" baseline="0" dirty="0"/>
              <a:t>Paso 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724" y="1443038"/>
            <a:ext cx="5613076" cy="516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96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US" sz="3600" baseline="0" dirty="0">
                <a:solidFill>
                  <a:schemeClr val="bg1"/>
                </a:solidFill>
              </a:rPr>
              <a:t>Cómo solicitar una </a:t>
            </a:r>
            <a:r>
              <a:rPr lang="es-US" sz="3600" baseline="0" dirty="0" smtClean="0">
                <a:solidFill>
                  <a:schemeClr val="bg1"/>
                </a:solidFill>
              </a:rPr>
              <a:t>subvención</a:t>
            </a:r>
            <a:r>
              <a:rPr lang="es-US" sz="3600" dirty="0" smtClean="0">
                <a:solidFill>
                  <a:schemeClr val="bg1"/>
                </a:solidFill>
              </a:rPr>
              <a:t> de</a:t>
            </a:r>
            <a:r>
              <a:rPr lang="es-US" sz="3600" baseline="0" dirty="0" smtClean="0">
                <a:solidFill>
                  <a:schemeClr val="bg1"/>
                </a:solidFill>
              </a:rPr>
              <a:t> </a:t>
            </a:r>
            <a:r>
              <a:rPr lang="es-US" sz="3600" baseline="0" dirty="0" err="1" smtClean="0">
                <a:solidFill>
                  <a:schemeClr val="bg1"/>
                </a:solidFill>
              </a:rPr>
              <a:t>ZoomGrant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016" y="1177448"/>
            <a:ext cx="10972800" cy="4525963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US" sz="3000" baseline="0"/>
              <a:t>Paso 2</a:t>
            </a: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1" y="1393508"/>
            <a:ext cx="5551170" cy="521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8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US" baseline="0">
                <a:solidFill>
                  <a:schemeClr val="bg1"/>
                </a:solidFill>
              </a:rPr>
              <a:t>Cómo solicitar una subvención Zoom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177448"/>
            <a:ext cx="10972800" cy="4525963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US" sz="3000" baseline="0"/>
              <a:t>Paso 3 </a:t>
            </a: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686" y="1417637"/>
            <a:ext cx="6074966" cy="518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98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US" baseline="0" dirty="0" smtClean="0">
                <a:solidFill>
                  <a:schemeClr val="bg1"/>
                </a:solidFill>
              </a:rPr>
              <a:t>Fecha </a:t>
            </a:r>
            <a:r>
              <a:rPr lang="es-US" baseline="0" dirty="0">
                <a:solidFill>
                  <a:schemeClr val="bg1"/>
                </a:solidFill>
              </a:rPr>
              <a:t>límite para presentar la solicitud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9906000" cy="4525963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US" baseline="0" dirty="0"/>
              <a:t>Fecha límite: Martes 29 de agosto de 2017, a las 5:00 p.m</a:t>
            </a:r>
            <a:r>
              <a:rPr lang="es-US" baseline="0" dirty="0" smtClean="0"/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US" dirty="0"/>
              <a:t>	</a:t>
            </a:r>
            <a:r>
              <a:rPr lang="es-US" dirty="0" smtClean="0"/>
              <a:t>	    </a:t>
            </a:r>
            <a:r>
              <a:rPr lang="es-US" baseline="0" dirty="0" smtClean="0"/>
              <a:t>(</a:t>
            </a:r>
            <a:r>
              <a:rPr lang="es-US" baseline="0" dirty="0"/>
              <a:t>hora del este de los EE.UU.)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US" baseline="0" dirty="0"/>
              <a:t>El único método para </a:t>
            </a:r>
            <a:r>
              <a:rPr lang="es-US" baseline="0" dirty="0" smtClean="0"/>
              <a:t>presentar </a:t>
            </a:r>
            <a:r>
              <a:rPr lang="es-US" baseline="0" dirty="0"/>
              <a:t>una solicitud es a través de </a:t>
            </a:r>
            <a:r>
              <a:rPr lang="es-US" baseline="0" dirty="0" err="1"/>
              <a:t>ZoomGrants</a:t>
            </a:r>
            <a:r>
              <a:rPr lang="es-US" baseline="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79738"/>
            <a:ext cx="10839450" cy="2773362"/>
          </a:xfrm>
        </p:spPr>
        <p:txBody>
          <a:bodyPr/>
          <a:lstStyle/>
          <a:p>
            <a:r>
              <a:rPr lang="es-US" b="1" baseline="0" dirty="0" smtClean="0"/>
              <a:t>Lea la </a:t>
            </a:r>
            <a:r>
              <a:rPr lang="es-US" b="1" baseline="0" dirty="0"/>
              <a:t>lista de las preguntas más frecuentes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s-US" b="1" baseline="0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s-US" b="1" baseline="0" dirty="0"/>
              <a:t>¿</a:t>
            </a:r>
            <a:r>
              <a:rPr lang="es-US" b="1" baseline="0" dirty="0" smtClean="0"/>
              <a:t>Tiene </a:t>
            </a:r>
            <a:r>
              <a:rPr lang="es-US" b="1" baseline="0" dirty="0"/>
              <a:t>alguna otra pregunta?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3900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baseline="0">
                <a:solidFill>
                  <a:schemeClr val="bg1"/>
                </a:solidFill>
              </a:rPr>
              <a:t>Orden del día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marR="0" lvl="0" indent="-5143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US" baseline="0"/>
              <a:t>Acerca de la Subvención IJLS</a:t>
            </a:r>
          </a:p>
          <a:p>
            <a:pPr marL="514350" indent="-514350" defTabSz="914400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es-US" baseline="0"/>
              <a:t>Solicitud de propuestas</a:t>
            </a: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US" baseline="0"/>
              <a:t>ZoomGrants</a:t>
            </a:r>
          </a:p>
          <a:p>
            <a:pPr marL="514350" marR="0" lvl="0" indent="-5143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US" baseline="0"/>
              <a:t>Preguntas más frecuentes</a:t>
            </a:r>
          </a:p>
          <a:p>
            <a:pPr marL="514350" marR="0" lvl="0" indent="-5143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US" baseline="0"/>
              <a:t>Otras preguntas y respuestas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US" baseline="0">
                <a:solidFill>
                  <a:schemeClr val="bg1"/>
                </a:solidFill>
              </a:rPr>
              <a:t>Acerca de la Subvención IJLS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03437"/>
            <a:ext cx="10972800" cy="4525963"/>
          </a:xfrm>
        </p:spPr>
        <p:txBody>
          <a:bodyPr/>
          <a:lstStyle/>
          <a:p>
            <a:pPr marL="0" indent="0" algn="ctr" defTabSz="914400"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 defTabSz="914400">
              <a:spcBef>
                <a:spcPts val="0"/>
              </a:spcBef>
              <a:buNone/>
            </a:pPr>
            <a:r>
              <a:rPr lang="es-US" baseline="0" dirty="0" smtClean="0"/>
              <a:t>El </a:t>
            </a:r>
            <a:r>
              <a:rPr lang="es-US" baseline="0" dirty="0"/>
              <a:t>Programa de Subvención a los Servicios Legales de Justicia para los Inmigrantes (IJLS, por sus siglas en inglés) es una promesa de donación de $500,000 por parte del Gobierno de la alcaldesa Muriel </a:t>
            </a:r>
            <a:r>
              <a:rPr lang="es-US" baseline="0" dirty="0" err="1"/>
              <a:t>Bowser</a:t>
            </a:r>
            <a:r>
              <a:rPr lang="es-US" baseline="0" dirty="0"/>
              <a:t>. Este programa va dirigido a financiar programas que ofrecen servicios y recursos específicos para la población inmigrante del Distrito de Columbia.</a:t>
            </a:r>
          </a:p>
        </p:txBody>
      </p:sp>
    </p:spTree>
    <p:extLst>
      <p:ext uri="{BB962C8B-B14F-4D97-AF65-F5344CB8AC3E}">
        <p14:creationId xmlns:p14="http://schemas.microsoft.com/office/powerpoint/2010/main" val="60953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6572"/>
            <a:ext cx="10972800" cy="1143000"/>
          </a:xfrm>
        </p:spPr>
        <p:txBody>
          <a:bodyPr/>
          <a:lstStyle/>
          <a:p>
            <a:pPr algn="l"/>
            <a:r>
              <a:rPr lang="es-US" baseline="0" dirty="0">
                <a:solidFill>
                  <a:schemeClr val="bg1"/>
                </a:solidFill>
              </a:rPr>
              <a:t>Acerca de la Subvención: Los rubros de financiamiento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8250"/>
            <a:ext cx="12068175" cy="5543550"/>
          </a:xfrm>
        </p:spPr>
        <p:txBody>
          <a:bodyPr/>
          <a:lstStyle/>
          <a:p>
            <a:pPr marL="236538" lvl="0" indent="0" defTabSz="914400">
              <a:spcBef>
                <a:spcPts val="0"/>
              </a:spcBef>
              <a:buNone/>
            </a:pPr>
            <a:r>
              <a:rPr lang="es-ES" sz="2400" dirty="0"/>
              <a:t>El programa financia servicios en las siguientes 12 categorías:</a:t>
            </a:r>
          </a:p>
          <a:p>
            <a:pPr marL="0" lvl="0" indent="0" defTabSz="914400">
              <a:spcBef>
                <a:spcPts val="0"/>
              </a:spcBef>
              <a:buNone/>
            </a:pPr>
            <a:endParaRPr lang="en-US" sz="1950" dirty="0" smtClean="0"/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ES" sz="1950" dirty="0"/>
              <a:t>Ayuda a los habitantes del Distrito de Columbia (DC) para solicitar la residencia permanente, convertir la residencia permanente en ciudadanía y asistir con otros recursos legales  ante el Servicio de Ciudadanía e Inmigración de los Estados Unidos (USCIS);</a:t>
            </a:r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US" sz="1950" baseline="0" dirty="0" smtClean="0"/>
              <a:t>renovación </a:t>
            </a:r>
            <a:r>
              <a:rPr lang="es-US" sz="1950" baseline="0" dirty="0"/>
              <a:t>de solicitudes del programa de Acción Diferida para los Llegados en la Infancia (DACA) y permisos de trabajo;</a:t>
            </a:r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US" sz="1950" baseline="0" dirty="0"/>
              <a:t>realización de sesiones informativas y talleres de Conozca sus Derechos;</a:t>
            </a:r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US" sz="1950" baseline="0" dirty="0"/>
              <a:t>ayuda para preparar solicitudes de asilo y representación legal en entrevistas o audiencias de asilo, </a:t>
            </a:r>
            <a:r>
              <a:rPr lang="es-US" sz="2000" baseline="0" dirty="0"/>
              <a:t>o, para los clientes en proceso de deportación, con la preparación de solicitudes de asilo defensivo;</a:t>
            </a:r>
            <a:endParaRPr lang="en-US" sz="1950" dirty="0"/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US" sz="1950" baseline="0" dirty="0"/>
              <a:t>representación </a:t>
            </a:r>
            <a:r>
              <a:rPr lang="es-US" sz="2000" baseline="0" dirty="0"/>
              <a:t>de jóvenes en proceso de deportación, pero que al momento no se encuentran detenidos</a:t>
            </a:r>
            <a:r>
              <a:rPr lang="es-US" sz="1950" baseline="0" dirty="0"/>
              <a:t>, </a:t>
            </a:r>
            <a:r>
              <a:rPr lang="es-US" sz="1800" baseline="0" dirty="0"/>
              <a:t>siempre y cuando inicie antes de que el cliente cumpla los 18;</a:t>
            </a:r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US" sz="1950" baseline="0" dirty="0"/>
              <a:t>protección de activos </a:t>
            </a:r>
            <a:r>
              <a:rPr lang="es-US" sz="1950" baseline="0" dirty="0" smtClean="0"/>
              <a:t>o bienes financieros </a:t>
            </a:r>
            <a:r>
              <a:rPr lang="es-US" sz="1950" baseline="0" dirty="0"/>
              <a:t>y custodia de menores ante la posible deportación de los padres o tutores;</a:t>
            </a:r>
          </a:p>
          <a:p>
            <a:pPr marL="400050" lvl="1" indent="0" defTabSz="914400">
              <a:spcBef>
                <a:spcPts val="0"/>
              </a:spcBef>
              <a:spcAft>
                <a:spcPts val="600"/>
              </a:spcAft>
              <a:buNone/>
            </a:pPr>
            <a:endParaRPr lang="en-US" sz="1950" dirty="0"/>
          </a:p>
          <a:p>
            <a:pPr marL="400050" lvl="1" indent="0" defTabSz="914400">
              <a:spcBef>
                <a:spcPts val="0"/>
              </a:spcBef>
              <a:spcAft>
                <a:spcPts val="600"/>
              </a:spcAft>
              <a:buNone/>
            </a:pPr>
            <a:endParaRPr lang="en-US" sz="1950" dirty="0" smtClean="0"/>
          </a:p>
          <a:p>
            <a:pPr marL="914400" lvl="1" indent="-514350" defTabSz="9144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US" sz="3200" baseline="0" dirty="0">
                <a:solidFill>
                  <a:schemeClr val="bg1"/>
                </a:solidFill>
              </a:rPr>
              <a:t>Acerca de la Subvención: Los rubros de financiamiento (cont.)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9974"/>
            <a:ext cx="12068175" cy="5059311"/>
          </a:xfrm>
        </p:spPr>
        <p:txBody>
          <a:bodyPr/>
          <a:lstStyle/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s-US" sz="1950" baseline="0" dirty="0"/>
              <a:t>ayuda para que las personas y las empresas tramiten sus asuntos mediante un número de identificación personal del contribuyente (</a:t>
            </a:r>
            <a:r>
              <a:rPr lang="es-US" sz="1950" baseline="0" dirty="0" smtClean="0"/>
              <a:t>ITIN), </a:t>
            </a:r>
            <a:r>
              <a:rPr lang="es-US" sz="1950" baseline="0" dirty="0"/>
              <a:t>apelen las denegaciones de la junta de expedición de permisos con sustento en sus credenciales internacionales, y accedan a seguros médicos y otras prestaciones sociales a los que tengan derecho;</a:t>
            </a:r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s-US" sz="1950" baseline="0" dirty="0"/>
              <a:t>presentación de cualquier demanda que pudiera ser necesaria para objetar el uso de las solicitudes del programa DACA para localizar o deportar a personas indocumentadas;</a:t>
            </a:r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s-US" sz="1950" baseline="0" dirty="0"/>
              <a:t>ayuda con la presentación de solicitudes de visa S, T, U y de inmigrante especial joven, así como peticiones al amparo de la ley Contra la Violencia Hacia la Mujer (</a:t>
            </a:r>
            <a:r>
              <a:rPr lang="es-US" sz="1950" baseline="0" dirty="0" smtClean="0"/>
              <a:t>VAWA) </a:t>
            </a:r>
            <a:r>
              <a:rPr lang="es-US" sz="1950" baseline="0" dirty="0"/>
              <a:t>tanto para los </a:t>
            </a:r>
            <a:r>
              <a:rPr lang="es-US" sz="1950" baseline="0" dirty="0" smtClean="0"/>
              <a:t>habitantes del </a:t>
            </a:r>
            <a:r>
              <a:rPr lang="es-US" sz="1950" baseline="0" dirty="0"/>
              <a:t>Distrito de Columbia como para sus familiares;</a:t>
            </a:r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s-US" sz="1950" baseline="0" dirty="0"/>
              <a:t>ayuda legal en los esfuerzos de reunificación para familias con por lo menos un </a:t>
            </a:r>
            <a:r>
              <a:rPr lang="es-US" sz="1950" baseline="0" dirty="0" smtClean="0"/>
              <a:t>habitante de la ciudad;</a:t>
            </a:r>
            <a:endParaRPr lang="es-US" sz="1950" baseline="0" dirty="0"/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s-US" sz="1950" baseline="0" dirty="0"/>
              <a:t>ayuda para adoptar u ofrecer un hogar de crianza para los refugiados y los niños de países devastados por la guerra; y</a:t>
            </a:r>
          </a:p>
          <a:p>
            <a:pPr marL="857250" lvl="1" indent="-457200" defTabSz="914400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s-US" sz="2000" spc="-30" dirty="0"/>
              <a:t>capacitación y orientación para abogados desinteresados en la realización de cualquiera de las tareas 1 a la 11.</a:t>
            </a:r>
          </a:p>
          <a:p>
            <a:pPr marL="400050" lvl="1" indent="0" defTabSz="914400">
              <a:spcBef>
                <a:spcPts val="0"/>
              </a:spcBef>
              <a:spcAft>
                <a:spcPts val="1200"/>
              </a:spcAft>
              <a:buNone/>
            </a:pPr>
            <a:endParaRPr lang="en-US" sz="1950" dirty="0" smtClean="0"/>
          </a:p>
          <a:p>
            <a:pPr marL="0" lvl="0" indent="0" defTabSz="914400"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8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716" y="274638"/>
            <a:ext cx="11272684" cy="1143000"/>
          </a:xfrm>
        </p:spPr>
        <p:txBody>
          <a:bodyPr/>
          <a:lstStyle/>
          <a:p>
            <a:pPr algn="l"/>
            <a:r>
              <a:rPr lang="es-US" sz="4200" baseline="0" dirty="0" smtClean="0">
                <a:solidFill>
                  <a:schemeClr val="bg1"/>
                </a:solidFill>
              </a:rPr>
              <a:t>Comparación </a:t>
            </a:r>
            <a:r>
              <a:rPr lang="es-US" sz="4200" baseline="0" dirty="0">
                <a:solidFill>
                  <a:schemeClr val="bg1"/>
                </a:solidFill>
              </a:rPr>
              <a:t>con la Subvención IJLS de 2017</a:t>
            </a:r>
            <a:endParaRPr lang="en-US" sz="420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580815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7672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US" baseline="0">
                <a:solidFill>
                  <a:schemeClr val="bg1"/>
                </a:solidFill>
              </a:rPr>
              <a:t>Acerca de la Subvención IJLS: La población objetivo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47681"/>
            <a:ext cx="10972800" cy="4525963"/>
          </a:xfrm>
        </p:spPr>
        <p:txBody>
          <a:bodyPr/>
          <a:lstStyle/>
          <a:p>
            <a:pPr marL="0" indent="0" algn="ctr" defTabSz="914400"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 defTabSz="914400">
              <a:spcBef>
                <a:spcPts val="0"/>
              </a:spcBef>
              <a:buNone/>
            </a:pPr>
            <a:r>
              <a:rPr lang="es-US" baseline="0" dirty="0" smtClean="0"/>
              <a:t>La </a:t>
            </a:r>
            <a:r>
              <a:rPr lang="es-US" baseline="0" dirty="0"/>
              <a:t>IJLS está diseñada para </a:t>
            </a:r>
            <a:r>
              <a:rPr lang="es-US" baseline="0" dirty="0" smtClean="0"/>
              <a:t>beneficiar </a:t>
            </a:r>
            <a:r>
              <a:rPr lang="es-US" baseline="0" dirty="0"/>
              <a:t>a todos los inmigrantes, independientemente de su estado migratorio. La IJLS beneficiará a inmigrantes de todas las edades —y orígenes nacionales— que residan en el Distrito de Columbia, así como a las familias </a:t>
            </a:r>
            <a:r>
              <a:rPr lang="es-US" dirty="0" smtClean="0"/>
              <a:t>que tienen un </a:t>
            </a:r>
            <a:r>
              <a:rPr lang="es-US" baseline="0" dirty="0" smtClean="0"/>
              <a:t>estado migratorio mixto </a:t>
            </a:r>
            <a:r>
              <a:rPr lang="es-US" baseline="0" dirty="0"/>
              <a:t>que tengan por lo menos un integrante aquí y a los empresarios inmigrantes de la ciudad.</a:t>
            </a:r>
          </a:p>
        </p:txBody>
      </p:sp>
    </p:spTree>
    <p:extLst>
      <p:ext uri="{BB962C8B-B14F-4D97-AF65-F5344CB8AC3E}">
        <p14:creationId xmlns:p14="http://schemas.microsoft.com/office/powerpoint/2010/main" val="360956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US" baseline="0">
                <a:solidFill>
                  <a:schemeClr val="bg1"/>
                </a:solidFill>
              </a:rPr>
              <a:t>Acerca de la Subvención IJLS: La elegibilidad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1"/>
            <a:ext cx="11248103" cy="4525963"/>
          </a:xfrm>
        </p:spPr>
        <p:txBody>
          <a:bodyPr/>
          <a:lstStyle/>
          <a:p>
            <a:pPr marL="0" indent="0">
              <a:buNone/>
            </a:pPr>
            <a:r>
              <a:rPr lang="es-US" baseline="0" dirty="0"/>
              <a:t>La IJLS está disponible para:</a:t>
            </a:r>
          </a:p>
          <a:p>
            <a:pPr lvl="0"/>
            <a:r>
              <a:rPr lang="es-US" baseline="0" dirty="0"/>
              <a:t>organizaciones comunitarias contempladas por la 501(c)(3);</a:t>
            </a:r>
          </a:p>
          <a:p>
            <a:pPr lvl="0"/>
            <a:r>
              <a:rPr lang="es-US" baseline="0" dirty="0"/>
              <a:t>entidades privadas que colaboran con organizaciones contempladas por la 501 (c)(3); o</a:t>
            </a:r>
          </a:p>
          <a:p>
            <a:pPr lvl="0"/>
            <a:r>
              <a:rPr lang="es-US" baseline="0" dirty="0"/>
              <a:t>entidades privadas que movilizan a </a:t>
            </a:r>
            <a:r>
              <a:rPr lang="es-US" dirty="0" smtClean="0"/>
              <a:t>personas con destrezas sin cobro alguno</a:t>
            </a:r>
            <a:r>
              <a:rPr lang="es-US" baseline="0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s-US" sz="2700" baseline="0" dirty="0"/>
              <a:t>Las personas individuales </a:t>
            </a:r>
            <a:r>
              <a:rPr lang="es-US" sz="2700" i="1" baseline="0" dirty="0"/>
              <a:t>no </a:t>
            </a:r>
            <a:r>
              <a:rPr lang="es-US" sz="2700" baseline="0" dirty="0"/>
              <a:t>satisfacen el criterio para recibir esta subvención. </a:t>
            </a:r>
            <a:endParaRPr lang="en-US" sz="2700" dirty="0" smtClean="0"/>
          </a:p>
        </p:txBody>
      </p:sp>
    </p:spTree>
    <p:extLst>
      <p:ext uri="{BB962C8B-B14F-4D97-AF65-F5344CB8AC3E}">
        <p14:creationId xmlns:p14="http://schemas.microsoft.com/office/powerpoint/2010/main" val="389821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US" baseline="0">
                <a:solidFill>
                  <a:schemeClr val="bg1"/>
                </a:solidFill>
              </a:rPr>
              <a:t>Acerca de la Subvención IJLS: Las adjudicaciones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9697"/>
            <a:ext cx="11336594" cy="4525963"/>
          </a:xfrm>
        </p:spPr>
        <p:txBody>
          <a:bodyPr/>
          <a:lstStyle/>
          <a:p>
            <a:pPr lvl="0"/>
            <a:r>
              <a:rPr lang="es-US" baseline="0" dirty="0"/>
              <a:t>Se ha canalizado un total de </a:t>
            </a:r>
            <a:r>
              <a:rPr lang="es-US" baseline="0" dirty="0" smtClean="0"/>
              <a:t>$500,000 </a:t>
            </a:r>
            <a:r>
              <a:rPr lang="es-US" baseline="0" dirty="0"/>
              <a:t>a través de este programa.</a:t>
            </a:r>
          </a:p>
          <a:p>
            <a:r>
              <a:rPr lang="es-US" baseline="0" dirty="0"/>
              <a:t>Cada subvención ascenderá a no más de $150,000.</a:t>
            </a:r>
            <a:endParaRPr lang="en-US" dirty="0"/>
          </a:p>
          <a:p>
            <a:pPr lvl="0"/>
            <a:r>
              <a:rPr lang="es-US" baseline="0" dirty="0"/>
              <a:t>Se otorgarán subvenciones hasta a 20 solicitantes ganadores.</a:t>
            </a:r>
          </a:p>
          <a:p>
            <a:r>
              <a:rPr lang="es-US" baseline="0" dirty="0"/>
              <a:t>Sólo se aceptará una solicitud por organización, aunque los despachos jurídicos pueden asociarse con más de una organización comunitaria.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IA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APIA logo" id="{A60630EA-5ED1-9847-ADA3-43D21C7228F3}" vid="{079998F5-827E-854E-A236-34C2F1CE4DA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APIA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APIA 2" id="{230B437D-ABD3-C941-AC2E-3E5927B54574}" vid="{81EFE344-82C2-1F42-ACD0-34129E4525F6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APIA logo</Template>
  <TotalTime>349</TotalTime>
  <Words>804</Words>
  <Application>Microsoft Office PowerPoint</Application>
  <PresentationFormat>Custom</PresentationFormat>
  <Paragraphs>68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APIA logo</vt:lpstr>
      <vt:lpstr>Custom Design</vt:lpstr>
      <vt:lpstr>APIA 2</vt:lpstr>
      <vt:lpstr>1_Custom Design</vt:lpstr>
      <vt:lpstr>Subvención a los Servicios Legales de Justicia para los Inmigrantes, 2018:   Reunión de pre-licitadores</vt:lpstr>
      <vt:lpstr>Orden del día</vt:lpstr>
      <vt:lpstr>Acerca de la Subvención IJLS</vt:lpstr>
      <vt:lpstr>Acerca de la Subvención: Los rubros de financiamiento</vt:lpstr>
      <vt:lpstr>Acerca de la Subvención: Los rubros de financiamiento (cont.)</vt:lpstr>
      <vt:lpstr>Comparación con la Subvención IJLS de 2017</vt:lpstr>
      <vt:lpstr>Acerca de la Subvención IJLS: La población objetivo</vt:lpstr>
      <vt:lpstr>Acerca de la Subvención IJLS: La elegibilidad</vt:lpstr>
      <vt:lpstr>Acerca de la Subvención IJLS: Las adjudicaciones</vt:lpstr>
      <vt:lpstr>Cómo inscribirse en ZoomGrants</vt:lpstr>
      <vt:lpstr>Cómo presentar la solicitud a través de ZoomGrants</vt:lpstr>
      <vt:lpstr>Cómo solicitar una subvención de ZoomGrant</vt:lpstr>
      <vt:lpstr>Cómo solicitar una subvención Zoom</vt:lpstr>
      <vt:lpstr>Fecha límite para presentar la solicitud</vt:lpstr>
      <vt:lpstr>Lea la lista de las preguntas más frecuentes   ¿Tiene alguna otra pregunta?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Immigrant Justice Legal Service Grant Bidders’ Meeting</dc:title>
  <dc:creator>Hye Seung Jung</dc:creator>
  <cp:lastModifiedBy>ServUS</cp:lastModifiedBy>
  <cp:revision>30</cp:revision>
  <dcterms:created xsi:type="dcterms:W3CDTF">2017-02-09T03:35:02Z</dcterms:created>
  <dcterms:modified xsi:type="dcterms:W3CDTF">2018-01-16T19:59:35Z</dcterms:modified>
</cp:coreProperties>
</file>